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AEF97C7-6CD1-4A87-933D-A939C167AA0A}">
  <a:tblStyle styleId="{7AEF97C7-6CD1-4A87-933D-A939C167AA0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6" d="100"/>
          <a:sy n="146" d="100"/>
        </p:scale>
        <p:origin x="594" y="34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a1fcf30c26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a1fcf30c26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a1fcf30c26_1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a1fcf30c26_1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3a1fcf30c26_1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3a1fcf30c26_1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a1fcf30c26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a1fcf30c26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3a1fcf30c26_1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3a1fcf30c2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3a1fcf30c26_1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3a1fcf30c26_1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3a1fcf30c26_1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3a1fcf30c26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a1fcf30c26_1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a1fcf30c26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3a1fcf30c26_1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3a1fcf30c26_1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a1fcf30c26_1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a1fcf30c26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a1fcf30c26_1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a1fcf30c26_1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hyperlink" Target="https://drive.google.com/file/d/1Vuizpy4MjmVlRK6YEfFX0RaKzqTYGYsQ/view"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hyperlink" Target="https://rweg96.github.io/index.html" TargetMode="Externa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eow125xV5-c&amp;t=84s" TargetMode="External"/><Relationship Id="rId7" Type="http://schemas.openxmlformats.org/officeDocument/2006/relationships/hyperlink" Target="https://www.w3schools.com/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https://www.w3schools.com/js/" TargetMode="External"/><Relationship Id="rId5" Type="http://schemas.openxmlformats.org/officeDocument/2006/relationships/hyperlink" Target="https://www.w3schools.com/bootstrap/" TargetMode="External"/><Relationship Id="rId4" Type="http://schemas.openxmlformats.org/officeDocument/2006/relationships/hyperlink" Target="https://www.w3schools.blog/junit-tutoria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a:p>
            <a:pPr marL="0" lvl="0" indent="0" algn="ctr" rtl="0">
              <a:spcBef>
                <a:spcPts val="0"/>
              </a:spcBef>
              <a:spcAft>
                <a:spcPts val="0"/>
              </a:spcAft>
              <a:buNone/>
            </a:pPr>
            <a:r>
              <a:rPr lang="en"/>
              <a:t>BasketBuddy</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ITIS 3300 Project Presentation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0" y="0"/>
            <a:ext cx="9144000" cy="6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20"/>
              <a:t>Demo Video</a:t>
            </a:r>
            <a:endParaRPr sz="3020"/>
          </a:p>
        </p:txBody>
      </p:sp>
      <p:sp>
        <p:nvSpPr>
          <p:cNvPr id="110" name="Google Shape;110;p22"/>
          <p:cNvSpPr txBox="1"/>
          <p:nvPr/>
        </p:nvSpPr>
        <p:spPr>
          <a:xfrm>
            <a:off x="2437415" y="4293651"/>
            <a:ext cx="4399800" cy="506187"/>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800" dirty="0">
              <a:solidFill>
                <a:schemeClr val="lt2"/>
              </a:solidFill>
            </a:endParaRPr>
          </a:p>
          <a:p>
            <a:pPr marL="0" lvl="0" indent="0" algn="ctr" rtl="0">
              <a:spcBef>
                <a:spcPts val="0"/>
              </a:spcBef>
              <a:spcAft>
                <a:spcPts val="0"/>
              </a:spcAft>
              <a:buNone/>
            </a:pPr>
            <a:r>
              <a:rPr lang="en" sz="1800" u="sng" dirty="0">
                <a:solidFill>
                  <a:schemeClr val="hlink"/>
                </a:solidFill>
                <a:hlinkClick r:id="rId5"/>
              </a:rPr>
              <a:t>BasketBuddy Website</a:t>
            </a:r>
            <a:endParaRPr sz="1800" dirty="0">
              <a:solidFill>
                <a:schemeClr val="lt2"/>
              </a:solidFill>
            </a:endParaRPr>
          </a:p>
        </p:txBody>
      </p:sp>
      <p:pic>
        <p:nvPicPr>
          <p:cNvPr id="3" name="Basket buddy">
            <a:hlinkClick r:id="" action="ppaction://media"/>
            <a:extLst>
              <a:ext uri="{FF2B5EF4-FFF2-40B4-BE49-F238E27FC236}">
                <a16:creationId xmlns:a16="http://schemas.microsoft.com/office/drawing/2014/main" id="{523C2022-0034-BFA1-5EC4-AB46645B613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476103" y="596755"/>
            <a:ext cx="5668158" cy="3522216"/>
          </a:xfrm>
          <a:prstGeom prst="rect">
            <a:avLst/>
          </a:prstGeom>
        </p:spPr>
      </p:pic>
      <p:sp>
        <p:nvSpPr>
          <p:cNvPr id="4" name="TextBox 3">
            <a:extLst>
              <a:ext uri="{FF2B5EF4-FFF2-40B4-BE49-F238E27FC236}">
                <a16:creationId xmlns:a16="http://schemas.microsoft.com/office/drawing/2014/main" id="{6EFFA986-D0E8-079D-286B-DCCD6E2C5CC1}"/>
              </a:ext>
            </a:extLst>
          </p:cNvPr>
          <p:cNvSpPr txBox="1"/>
          <p:nvPr/>
        </p:nvSpPr>
        <p:spPr>
          <a:xfrm>
            <a:off x="3187336" y="4293651"/>
            <a:ext cx="3226526" cy="307777"/>
          </a:xfrm>
          <a:prstGeom prst="rect">
            <a:avLst/>
          </a:prstGeom>
          <a:noFill/>
        </p:spPr>
        <p:txBody>
          <a:bodyPr wrap="square" rtlCol="0">
            <a:spAutoFit/>
          </a:bodyPr>
          <a:lstStyle/>
          <a:p>
            <a:r>
              <a:rPr lang="en-US" dirty="0">
                <a:hlinkClick r:id="rId7"/>
              </a:rPr>
              <a:t>Google Drive Link to Demo (backup) </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10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3"/>
          <p:cNvSpPr txBox="1">
            <a:spLocks noGrp="1"/>
          </p:cNvSpPr>
          <p:nvPr>
            <p:ph type="ctrTitle"/>
          </p:nvPr>
        </p:nvSpPr>
        <p:spPr>
          <a:xfrm>
            <a:off x="0" y="0"/>
            <a:ext cx="9144000" cy="6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20"/>
              <a:t>Conclusion</a:t>
            </a:r>
            <a:endParaRPr sz="3020"/>
          </a:p>
        </p:txBody>
      </p:sp>
      <p:sp>
        <p:nvSpPr>
          <p:cNvPr id="117" name="Google Shape;117;p23"/>
          <p:cNvSpPr txBox="1"/>
          <p:nvPr/>
        </p:nvSpPr>
        <p:spPr>
          <a:xfrm>
            <a:off x="311250" y="701825"/>
            <a:ext cx="8581500" cy="415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1"/>
                </a:solidFill>
              </a:rPr>
              <a:t>We built BasketBuddy, a grocery shopping web app:</a:t>
            </a:r>
            <a:br>
              <a:rPr lang="en" sz="1300">
                <a:solidFill>
                  <a:schemeClr val="dk1"/>
                </a:solidFill>
              </a:rPr>
            </a:br>
            <a:endParaRPr sz="1300">
              <a:solidFill>
                <a:schemeClr val="dk1"/>
              </a:solidFill>
            </a:endParaRPr>
          </a:p>
          <a:p>
            <a:pPr marL="0" lvl="0" indent="0" algn="l" rtl="0">
              <a:spcBef>
                <a:spcPts val="0"/>
              </a:spcBef>
              <a:spcAft>
                <a:spcPts val="0"/>
              </a:spcAft>
              <a:buNone/>
            </a:pPr>
            <a:r>
              <a:rPr lang="en" sz="1300">
                <a:solidFill>
                  <a:schemeClr val="dk1"/>
                </a:solidFill>
              </a:rPr>
              <a:t>Users may:</a:t>
            </a:r>
            <a:endParaRPr sz="1300">
              <a:solidFill>
                <a:schemeClr val="dk1"/>
              </a:solidFill>
            </a:endParaRPr>
          </a:p>
          <a:p>
            <a:pPr marL="457200" lvl="0" indent="-311150" algn="l" rtl="0">
              <a:spcBef>
                <a:spcPts val="0"/>
              </a:spcBef>
              <a:spcAft>
                <a:spcPts val="0"/>
              </a:spcAft>
              <a:buClr>
                <a:schemeClr val="dk1"/>
              </a:buClr>
              <a:buSzPts val="1300"/>
              <a:buChar char="-"/>
            </a:pPr>
            <a:r>
              <a:rPr lang="en" sz="1300">
                <a:solidFill>
                  <a:schemeClr val="dk1"/>
                </a:solidFill>
              </a:rPr>
              <a:t>Create an account</a:t>
            </a:r>
            <a:endParaRPr sz="1300">
              <a:solidFill>
                <a:schemeClr val="dk1"/>
              </a:solidFill>
            </a:endParaRPr>
          </a:p>
          <a:p>
            <a:pPr marL="457200" lvl="0" indent="-311150" algn="l" rtl="0">
              <a:spcBef>
                <a:spcPts val="0"/>
              </a:spcBef>
              <a:spcAft>
                <a:spcPts val="0"/>
              </a:spcAft>
              <a:buClr>
                <a:schemeClr val="dk1"/>
              </a:buClr>
              <a:buSzPts val="1300"/>
              <a:buChar char="-"/>
            </a:pPr>
            <a:r>
              <a:rPr lang="en" sz="1300">
                <a:solidFill>
                  <a:schemeClr val="dk1"/>
                </a:solidFill>
              </a:rPr>
              <a:t>Browse the item catalog</a:t>
            </a:r>
            <a:endParaRPr sz="1300">
              <a:solidFill>
                <a:schemeClr val="dk1"/>
              </a:solidFill>
            </a:endParaRPr>
          </a:p>
          <a:p>
            <a:pPr marL="457200" lvl="0" indent="-311150" algn="l" rtl="0">
              <a:spcBef>
                <a:spcPts val="0"/>
              </a:spcBef>
              <a:spcAft>
                <a:spcPts val="0"/>
              </a:spcAft>
              <a:buClr>
                <a:schemeClr val="dk1"/>
              </a:buClr>
              <a:buSzPts val="1300"/>
              <a:buChar char="-"/>
            </a:pPr>
            <a:r>
              <a:rPr lang="en" sz="1300">
                <a:solidFill>
                  <a:schemeClr val="dk1"/>
                </a:solidFill>
              </a:rPr>
              <a:t>Manage their cart</a:t>
            </a:r>
            <a:endParaRPr sz="1300">
              <a:solidFill>
                <a:schemeClr val="dk1"/>
              </a:solidFill>
            </a:endParaRPr>
          </a:p>
          <a:p>
            <a:pPr marL="457200" lvl="0" indent="-311150" algn="l" rtl="0">
              <a:spcBef>
                <a:spcPts val="0"/>
              </a:spcBef>
              <a:spcAft>
                <a:spcPts val="0"/>
              </a:spcAft>
              <a:buClr>
                <a:schemeClr val="dk1"/>
              </a:buClr>
              <a:buSzPts val="1300"/>
              <a:buChar char="-"/>
            </a:pPr>
            <a:r>
              <a:rPr lang="en" sz="1300">
                <a:solidFill>
                  <a:schemeClr val="dk1"/>
                </a:solidFill>
              </a:rPr>
              <a:t>Apply coupons</a:t>
            </a:r>
            <a:endParaRPr sz="1300">
              <a:solidFill>
                <a:schemeClr val="dk1"/>
              </a:solidFill>
            </a:endParaRPr>
          </a:p>
          <a:p>
            <a:pPr marL="457200" lvl="0" indent="-311150" algn="l" rtl="0">
              <a:spcBef>
                <a:spcPts val="0"/>
              </a:spcBef>
              <a:spcAft>
                <a:spcPts val="0"/>
              </a:spcAft>
              <a:buClr>
                <a:schemeClr val="dk1"/>
              </a:buClr>
              <a:buSzPts val="1300"/>
              <a:buChar char="-"/>
            </a:pPr>
            <a:r>
              <a:rPr lang="en" sz="1300">
                <a:solidFill>
                  <a:schemeClr val="dk1"/>
                </a:solidFill>
              </a:rPr>
              <a:t>Earn rewards</a:t>
            </a:r>
            <a:endParaRPr sz="1300">
              <a:solidFill>
                <a:schemeClr val="dk1"/>
              </a:solidFill>
            </a:endParaRPr>
          </a:p>
          <a:p>
            <a:pPr marL="457200" lvl="0" indent="-311150" algn="l" rtl="0">
              <a:spcBef>
                <a:spcPts val="0"/>
              </a:spcBef>
              <a:spcAft>
                <a:spcPts val="0"/>
              </a:spcAft>
              <a:buClr>
                <a:schemeClr val="dk1"/>
              </a:buClr>
              <a:buSzPts val="1300"/>
              <a:buChar char="-"/>
            </a:pPr>
            <a:r>
              <a:rPr lang="en" sz="1300">
                <a:solidFill>
                  <a:schemeClr val="dk1"/>
                </a:solidFill>
              </a:rPr>
              <a:t>Create &amp; save lists</a:t>
            </a:r>
            <a:endParaRPr sz="1300">
              <a:solidFill>
                <a:schemeClr val="dk1"/>
              </a:solidFill>
            </a:endParaRPr>
          </a:p>
          <a:p>
            <a:pPr marL="457200" lvl="0" indent="-311150" algn="l" rtl="0">
              <a:spcBef>
                <a:spcPts val="0"/>
              </a:spcBef>
              <a:spcAft>
                <a:spcPts val="0"/>
              </a:spcAft>
              <a:buClr>
                <a:schemeClr val="dk1"/>
              </a:buClr>
              <a:buSzPts val="1300"/>
              <a:buChar char="-"/>
            </a:pPr>
            <a:r>
              <a:rPr lang="en" sz="1300">
                <a:solidFill>
                  <a:schemeClr val="dk1"/>
                </a:solidFill>
              </a:rPr>
              <a:t>Manage past orders</a:t>
            </a:r>
            <a:br>
              <a:rPr lang="en" sz="1300">
                <a:solidFill>
                  <a:schemeClr val="dk1"/>
                </a:solidFill>
              </a:rPr>
            </a:br>
            <a:endParaRPr sz="1300">
              <a:solidFill>
                <a:schemeClr val="dk1"/>
              </a:solidFill>
            </a:endParaRPr>
          </a:p>
          <a:p>
            <a:pPr marL="0" lvl="0" indent="0" algn="l" rtl="0">
              <a:lnSpc>
                <a:spcPct val="115000"/>
              </a:lnSpc>
              <a:spcBef>
                <a:spcPts val="0"/>
              </a:spcBef>
              <a:spcAft>
                <a:spcPts val="0"/>
              </a:spcAft>
              <a:buNone/>
            </a:pPr>
            <a:r>
              <a:rPr lang="en" sz="1300">
                <a:solidFill>
                  <a:schemeClr val="dk1"/>
                </a:solidFill>
              </a:rPr>
              <a:t>Our goal was to develop an application that enabled users to grocery shop faster. Our final prototype meets that goal. This project gave our team the experience of turning written requirements into code, and then an application. Peer review and testing revealed that our layout and flow is strong for a class project. However, an actual backend with proper security would allow proper deployment of it for public use. A greater development time frame would allow us to implement these features and expand upon the application.</a:t>
            </a:r>
            <a:br>
              <a:rPr lang="en" sz="1300">
                <a:solidFill>
                  <a:schemeClr val="dk1"/>
                </a:solidFill>
              </a:rPr>
            </a:br>
            <a:endParaRPr sz="1300">
              <a:solidFill>
                <a:schemeClr val="dk1"/>
              </a:solidFill>
            </a:endParaRPr>
          </a:p>
          <a:p>
            <a:pPr marL="0" lvl="0" indent="0" algn="l" rtl="0">
              <a:spcBef>
                <a:spcPts val="0"/>
              </a:spcBef>
              <a:spcAft>
                <a:spcPts val="0"/>
              </a:spcAft>
              <a:buNone/>
            </a:pPr>
            <a:r>
              <a:rPr lang="en" sz="1300">
                <a:solidFill>
                  <a:schemeClr val="dk1"/>
                </a:solidFill>
              </a:rPr>
              <a:t>Future: Move to a client–server setup, with a real database and proper authentication. Moreover, hardening security, expanding the item catalog to house more items, and improving mobile responsiveness would make the application stronger.</a:t>
            </a:r>
            <a:endParaRPr sz="1300">
              <a:solidFill>
                <a:schemeClr val="dk1"/>
              </a:solidFill>
            </a:endParaRPr>
          </a:p>
          <a:p>
            <a:pPr marL="0" lvl="0" indent="0" algn="l" rtl="0">
              <a:spcBef>
                <a:spcPts val="0"/>
              </a:spcBef>
              <a:spcAft>
                <a:spcPts val="0"/>
              </a:spcAft>
              <a:buNone/>
            </a:pPr>
            <a:endParaRPr sz="13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4"/>
          <p:cNvSpPr txBox="1">
            <a:spLocks noGrp="1"/>
          </p:cNvSpPr>
          <p:nvPr>
            <p:ph type="ctrTitle"/>
          </p:nvPr>
        </p:nvSpPr>
        <p:spPr>
          <a:xfrm>
            <a:off x="0" y="0"/>
            <a:ext cx="9144000" cy="6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20"/>
              <a:t>References</a:t>
            </a:r>
            <a:endParaRPr sz="3020"/>
          </a:p>
        </p:txBody>
      </p:sp>
      <p:sp>
        <p:nvSpPr>
          <p:cNvPr id="123" name="Google Shape;123;p24"/>
          <p:cNvSpPr txBox="1"/>
          <p:nvPr/>
        </p:nvSpPr>
        <p:spPr>
          <a:xfrm>
            <a:off x="614075" y="822075"/>
            <a:ext cx="6016200" cy="22044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sz="1800">
                <a:solidFill>
                  <a:schemeClr val="dk1"/>
                </a:solidFill>
              </a:rPr>
              <a:t>In-class lectures from Canvas</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Youtube tutorial videos (</a:t>
            </a:r>
            <a:r>
              <a:rPr lang="en" sz="1800">
                <a:solidFill>
                  <a:schemeClr val="accent5"/>
                </a:solidFill>
                <a:uFill>
                  <a:noFill/>
                </a:uFill>
                <a:hlinkClick r:id="rId3">
                  <a:extLst>
                    <a:ext uri="{A12FA001-AC4F-418D-AE19-62706E023703}">
                      <ahyp:hlinkClr xmlns:ahyp="http://schemas.microsoft.com/office/drawing/2018/hyperlinkcolor" val="tx"/>
                    </a:ext>
                  </a:extLst>
                </a:hlinkClick>
              </a:rPr>
              <a:t>example</a:t>
            </a:r>
            <a:r>
              <a:rPr lang="en" sz="1800">
                <a:solidFill>
                  <a:schemeClr val="dk1"/>
                </a:solidFill>
              </a:rPr>
              <a:t>)</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accent5"/>
                </a:solidFill>
                <a:uFill>
                  <a:noFill/>
                </a:uFill>
                <a:hlinkClick r:id="rId4">
                  <a:extLst>
                    <a:ext uri="{A12FA001-AC4F-418D-AE19-62706E023703}">
                      <ahyp:hlinkClr xmlns:ahyp="http://schemas.microsoft.com/office/drawing/2018/hyperlinkcolor" val="tx"/>
                    </a:ext>
                  </a:extLst>
                </a:hlinkClick>
              </a:rPr>
              <a:t>JUnit Tutorial on W3Schools</a:t>
            </a:r>
            <a:r>
              <a:rPr lang="en" sz="1800">
                <a:solidFill>
                  <a:schemeClr val="dk1"/>
                </a:solidFill>
                <a:uFill>
                  <a:noFill/>
                </a:uFill>
                <a:hlinkClick r:id="rId4">
                  <a:extLst>
                    <a:ext uri="{A12FA001-AC4F-418D-AE19-62706E023703}">
                      <ahyp:hlinkClr xmlns:ahyp="http://schemas.microsoft.com/office/drawing/2018/hyperlinkcolor" val="tx"/>
                    </a:ext>
                  </a:extLst>
                </a:hlinkClick>
              </a:rPr>
              <a:t> </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accent5"/>
                </a:solidFill>
                <a:uFill>
                  <a:noFill/>
                </a:uFill>
                <a:hlinkClick r:id="rId5">
                  <a:extLst>
                    <a:ext uri="{A12FA001-AC4F-418D-AE19-62706E023703}">
                      <ahyp:hlinkClr xmlns:ahyp="http://schemas.microsoft.com/office/drawing/2018/hyperlinkcolor" val="tx"/>
                    </a:ext>
                  </a:extLst>
                </a:hlinkClick>
              </a:rPr>
              <a:t>Bootstrap Tutorial on W3Schools</a:t>
            </a:r>
            <a:endParaRPr sz="1800">
              <a:solidFill>
                <a:schemeClr val="accent5"/>
              </a:solidFill>
            </a:endParaRPr>
          </a:p>
          <a:p>
            <a:pPr marL="457200" lvl="0" indent="-342900" algn="l" rtl="0">
              <a:spcBef>
                <a:spcPts val="0"/>
              </a:spcBef>
              <a:spcAft>
                <a:spcPts val="0"/>
              </a:spcAft>
              <a:buClr>
                <a:schemeClr val="dk1"/>
              </a:buClr>
              <a:buSzPts val="1800"/>
              <a:buChar char="-"/>
            </a:pPr>
            <a:r>
              <a:rPr lang="en" sz="1800">
                <a:solidFill>
                  <a:schemeClr val="accent5"/>
                </a:solidFill>
                <a:uFill>
                  <a:noFill/>
                </a:uFill>
                <a:hlinkClick r:id="rId6">
                  <a:extLst>
                    <a:ext uri="{A12FA001-AC4F-418D-AE19-62706E023703}">
                      <ahyp:hlinkClr xmlns:ahyp="http://schemas.microsoft.com/office/drawing/2018/hyperlinkcolor" val="tx"/>
                    </a:ext>
                  </a:extLst>
                </a:hlinkClick>
              </a:rPr>
              <a:t>JavaScript Tutorial on W3Schools</a:t>
            </a:r>
            <a:endParaRPr sz="1800">
              <a:solidFill>
                <a:schemeClr val="accent5"/>
              </a:solidFill>
            </a:endParaRPr>
          </a:p>
          <a:p>
            <a:pPr marL="457200" lvl="0" indent="-342900" algn="l" rtl="0">
              <a:spcBef>
                <a:spcPts val="0"/>
              </a:spcBef>
              <a:spcAft>
                <a:spcPts val="0"/>
              </a:spcAft>
              <a:buClr>
                <a:schemeClr val="dk1"/>
              </a:buClr>
              <a:buSzPts val="1800"/>
              <a:buChar char="-"/>
            </a:pPr>
            <a:r>
              <a:rPr lang="en" sz="1800">
                <a:solidFill>
                  <a:schemeClr val="accent5"/>
                </a:solidFill>
                <a:uFill>
                  <a:noFill/>
                </a:uFill>
                <a:hlinkClick r:id="rId7">
                  <a:extLst>
                    <a:ext uri="{A12FA001-AC4F-418D-AE19-62706E023703}">
                      <ahyp:hlinkClr xmlns:ahyp="http://schemas.microsoft.com/office/drawing/2018/hyperlinkcolor" val="tx"/>
                    </a:ext>
                  </a:extLst>
                </a:hlinkClick>
              </a:rPr>
              <a:t>HTML Tutorial on W3Schools</a:t>
            </a:r>
            <a:endParaRPr sz="1800">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0" y="0"/>
            <a:ext cx="9144000" cy="6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20"/>
              <a:t>Team Members - The Core 4</a:t>
            </a:r>
            <a:endParaRPr sz="3020"/>
          </a:p>
        </p:txBody>
      </p:sp>
      <p:graphicFrame>
        <p:nvGraphicFramePr>
          <p:cNvPr id="61" name="Google Shape;61;p14"/>
          <p:cNvGraphicFramePr/>
          <p:nvPr>
            <p:extLst>
              <p:ext uri="{D42A27DB-BD31-4B8C-83A1-F6EECF244321}">
                <p14:modId xmlns:p14="http://schemas.microsoft.com/office/powerpoint/2010/main" val="483606501"/>
              </p:ext>
            </p:extLst>
          </p:nvPr>
        </p:nvGraphicFramePr>
        <p:xfrm>
          <a:off x="229850" y="1003525"/>
          <a:ext cx="8751050" cy="3716401"/>
        </p:xfrm>
        <a:graphic>
          <a:graphicData uri="http://schemas.openxmlformats.org/drawingml/2006/table">
            <a:tbl>
              <a:tblPr>
                <a:noFill/>
                <a:tableStyleId>{7AEF97C7-6CD1-4A87-933D-A939C167AA0A}</a:tableStyleId>
              </a:tblPr>
              <a:tblGrid>
                <a:gridCol w="1788400">
                  <a:extLst>
                    <a:ext uri="{9D8B030D-6E8A-4147-A177-3AD203B41FA5}">
                      <a16:colId xmlns:a16="http://schemas.microsoft.com/office/drawing/2014/main" val="20000"/>
                    </a:ext>
                  </a:extLst>
                </a:gridCol>
                <a:gridCol w="6962650">
                  <a:extLst>
                    <a:ext uri="{9D8B030D-6E8A-4147-A177-3AD203B41FA5}">
                      <a16:colId xmlns:a16="http://schemas.microsoft.com/office/drawing/2014/main" val="20001"/>
                    </a:ext>
                  </a:extLst>
                </a:gridCol>
              </a:tblGrid>
              <a:tr h="448350">
                <a:tc>
                  <a:txBody>
                    <a:bodyPr/>
                    <a:lstStyle/>
                    <a:p>
                      <a:pPr marL="0" lvl="0" indent="0" algn="ctr" rtl="0">
                        <a:spcBef>
                          <a:spcPts val="0"/>
                        </a:spcBef>
                        <a:spcAft>
                          <a:spcPts val="0"/>
                        </a:spcAft>
                        <a:buNone/>
                      </a:pPr>
                      <a:r>
                        <a:rPr lang="en" sz="1600" b="1">
                          <a:solidFill>
                            <a:srgbClr val="FFFFFF"/>
                          </a:solidFill>
                        </a:rPr>
                        <a:t>Team Members</a:t>
                      </a:r>
                      <a:endParaRPr sz="1600" b="1">
                        <a:solidFill>
                          <a:srgbClr val="FFFFFF"/>
                        </a:solidFill>
                      </a:endParaRPr>
                    </a:p>
                  </a:txBody>
                  <a:tcPr marL="91425" marR="91425" marT="91425" marB="91425"/>
                </a:tc>
                <a:tc>
                  <a:txBody>
                    <a:bodyPr/>
                    <a:lstStyle/>
                    <a:p>
                      <a:pPr marL="0" lvl="0" indent="0" algn="ctr" rtl="0">
                        <a:spcBef>
                          <a:spcPts val="0"/>
                        </a:spcBef>
                        <a:spcAft>
                          <a:spcPts val="0"/>
                        </a:spcAft>
                        <a:buNone/>
                      </a:pPr>
                      <a:r>
                        <a:rPr lang="en" sz="1600" b="1">
                          <a:solidFill>
                            <a:srgbClr val="FFFFFF"/>
                          </a:solidFill>
                        </a:rPr>
                        <a:t>Responsibilities</a:t>
                      </a:r>
                      <a:endParaRPr sz="1600" b="1">
                        <a:solidFill>
                          <a:srgbClr val="FFFFFF"/>
                        </a:solidFill>
                      </a:endParaRPr>
                    </a:p>
                  </a:txBody>
                  <a:tcPr marL="91425" marR="91425" marT="91425" marB="91425"/>
                </a:tc>
                <a:extLst>
                  <a:ext uri="{0D108BD9-81ED-4DB2-BD59-A6C34878D82A}">
                    <a16:rowId xmlns:a16="http://schemas.microsoft.com/office/drawing/2014/main" val="10000"/>
                  </a:ext>
                </a:extLst>
              </a:tr>
              <a:tr h="905971">
                <a:tc>
                  <a:txBody>
                    <a:bodyPr/>
                    <a:lstStyle/>
                    <a:p>
                      <a:pPr marL="0" lvl="0" indent="0" algn="ctr" rtl="0">
                        <a:spcBef>
                          <a:spcPts val="0"/>
                        </a:spcBef>
                        <a:spcAft>
                          <a:spcPts val="0"/>
                        </a:spcAft>
                        <a:buNone/>
                      </a:pPr>
                      <a:r>
                        <a:rPr lang="en" sz="1100">
                          <a:solidFill>
                            <a:schemeClr val="dk1"/>
                          </a:solidFill>
                        </a:rPr>
                        <a:t>Tyler Niemonen</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en" sz="1100">
                          <a:solidFill>
                            <a:schemeClr val="dk1"/>
                          </a:solidFill>
                        </a:rPr>
                        <a:t>Team captain, helped with formatting deliverables while ensuring deadlines were met. Organized weekly team meetings (Sundays). Helped with the overall design and front end development of our project. Helped with JS &amp; Bootstrap functionality of our webpage. Helped create some unit testing.</a:t>
                      </a:r>
                      <a:endParaRPr sz="1100">
                        <a:solidFill>
                          <a:schemeClr val="dk1"/>
                        </a:solidFill>
                      </a:endParaRPr>
                    </a:p>
                  </a:txBody>
                  <a:tcPr marL="91425" marR="91425" marT="91425" marB="91425"/>
                </a:tc>
                <a:extLst>
                  <a:ext uri="{0D108BD9-81ED-4DB2-BD59-A6C34878D82A}">
                    <a16:rowId xmlns:a16="http://schemas.microsoft.com/office/drawing/2014/main" val="10001"/>
                  </a:ext>
                </a:extLst>
              </a:tr>
              <a:tr h="450225">
                <a:tc>
                  <a:txBody>
                    <a:bodyPr/>
                    <a:lstStyle/>
                    <a:p>
                      <a:pPr marL="0" lvl="0" indent="0" algn="ctr" rtl="0">
                        <a:spcBef>
                          <a:spcPts val="0"/>
                        </a:spcBef>
                        <a:spcAft>
                          <a:spcPts val="0"/>
                        </a:spcAft>
                        <a:buNone/>
                      </a:pPr>
                      <a:r>
                        <a:rPr lang="en" sz="1100">
                          <a:solidFill>
                            <a:schemeClr val="dk1"/>
                          </a:solidFill>
                        </a:rPr>
                        <a:t>Carson Carmody</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en" sz="1100">
                          <a:solidFill>
                            <a:schemeClr val="dk1"/>
                          </a:solidFill>
                        </a:rPr>
                        <a:t>Created the initial HTML pages for the application. Developed the JavaScript for the lists functionality. Made diagrams and formatted deliverables.</a:t>
                      </a:r>
                      <a:endParaRPr sz="1100">
                        <a:solidFill>
                          <a:schemeClr val="dk1"/>
                        </a:solidFill>
                      </a:endParaRPr>
                    </a:p>
                  </a:txBody>
                  <a:tcPr marL="91425" marR="91425" marT="91425" marB="91425"/>
                </a:tc>
                <a:extLst>
                  <a:ext uri="{0D108BD9-81ED-4DB2-BD59-A6C34878D82A}">
                    <a16:rowId xmlns:a16="http://schemas.microsoft.com/office/drawing/2014/main" val="10002"/>
                  </a:ext>
                </a:extLst>
              </a:tr>
              <a:tr h="416325">
                <a:tc>
                  <a:txBody>
                    <a:bodyPr/>
                    <a:lstStyle/>
                    <a:p>
                      <a:pPr marL="0" lvl="0" indent="0" algn="ctr" rtl="0">
                        <a:spcBef>
                          <a:spcPts val="0"/>
                        </a:spcBef>
                        <a:spcAft>
                          <a:spcPts val="0"/>
                        </a:spcAft>
                        <a:buNone/>
                      </a:pPr>
                      <a:r>
                        <a:rPr lang="en" sz="1100">
                          <a:solidFill>
                            <a:schemeClr val="dk1"/>
                          </a:solidFill>
                        </a:rPr>
                        <a:t>Jakia Gary</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en-US" sz="1100" dirty="0">
                          <a:solidFill>
                            <a:schemeClr val="dk1"/>
                          </a:solidFill>
                        </a:rPr>
                        <a:t>Helped edit the </a:t>
                      </a:r>
                      <a:r>
                        <a:rPr lang="en-US" sz="1100" dirty="0" err="1">
                          <a:solidFill>
                            <a:schemeClr val="dk1"/>
                          </a:solidFill>
                        </a:rPr>
                        <a:t>powerpoint</a:t>
                      </a:r>
                      <a:r>
                        <a:rPr lang="en-US" sz="1100" dirty="0">
                          <a:solidFill>
                            <a:schemeClr val="dk1"/>
                          </a:solidFill>
                        </a:rPr>
                        <a:t>, assisted in understanding the group feedback, helped design the website and testing of the web app</a:t>
                      </a:r>
                      <a:endParaRPr sz="1100" dirty="0">
                        <a:solidFill>
                          <a:schemeClr val="dk1"/>
                        </a:solidFill>
                      </a:endParaRPr>
                    </a:p>
                  </a:txBody>
                  <a:tcPr marL="91425" marR="91425" marT="91425" marB="91425"/>
                </a:tc>
                <a:extLst>
                  <a:ext uri="{0D108BD9-81ED-4DB2-BD59-A6C34878D82A}">
                    <a16:rowId xmlns:a16="http://schemas.microsoft.com/office/drawing/2014/main" val="10003"/>
                  </a:ext>
                </a:extLst>
              </a:tr>
              <a:tr h="467475">
                <a:tc>
                  <a:txBody>
                    <a:bodyPr/>
                    <a:lstStyle/>
                    <a:p>
                      <a:pPr marL="0" lvl="0" indent="0" algn="ctr" rtl="0">
                        <a:spcBef>
                          <a:spcPts val="0"/>
                        </a:spcBef>
                        <a:spcAft>
                          <a:spcPts val="0"/>
                        </a:spcAft>
                        <a:buNone/>
                      </a:pPr>
                      <a:r>
                        <a:rPr lang="en" sz="1100">
                          <a:solidFill>
                            <a:schemeClr val="dk1"/>
                          </a:solidFill>
                        </a:rPr>
                        <a:t>Ryan Wegener</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en" sz="1100">
                          <a:solidFill>
                            <a:schemeClr val="dk1"/>
                          </a:solidFill>
                        </a:rPr>
                        <a:t>Managed the project’s GitHub repository and maintained the GitHub Pages version of the site. Contributed to the JavaScript development class-based system used throughout the project and implemented catalog search and filtering and user account features. Helped test and refine page layouts and navigation.</a:t>
                      </a:r>
                      <a:endParaRPr sz="1100">
                        <a:solidFill>
                          <a:schemeClr val="dk1"/>
                        </a:solidFill>
                      </a:endParaRPr>
                    </a:p>
                  </a:txBody>
                  <a:tcPr marL="91425" marR="91425" marT="91425" marB="91425"/>
                </a:tc>
                <a:extLst>
                  <a:ext uri="{0D108BD9-81ED-4DB2-BD59-A6C34878D82A}">
                    <a16:rowId xmlns:a16="http://schemas.microsoft.com/office/drawing/2014/main" val="10004"/>
                  </a:ext>
                </a:extLst>
              </a:tr>
              <a:tr h="640050">
                <a:tc>
                  <a:txBody>
                    <a:bodyPr/>
                    <a:lstStyle/>
                    <a:p>
                      <a:pPr marL="0" lvl="0" indent="0" algn="ctr" rtl="0">
                        <a:spcBef>
                          <a:spcPts val="0"/>
                        </a:spcBef>
                        <a:spcAft>
                          <a:spcPts val="0"/>
                        </a:spcAft>
                        <a:buNone/>
                      </a:pPr>
                      <a:r>
                        <a:rPr lang="en" sz="1100">
                          <a:solidFill>
                            <a:schemeClr val="dk1"/>
                          </a:solidFill>
                        </a:rPr>
                        <a:t>Jeff Pautrat</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en-US" sz="1100" dirty="0">
                          <a:solidFill>
                            <a:schemeClr val="dk1"/>
                          </a:solidFill>
                        </a:rPr>
                        <a:t>Helped create the demo video and go through the </a:t>
                      </a:r>
                      <a:r>
                        <a:rPr lang="en-US" sz="1100" dirty="0" err="1">
                          <a:solidFill>
                            <a:schemeClr val="dk1"/>
                          </a:solidFill>
                        </a:rPr>
                        <a:t>powerpoint</a:t>
                      </a:r>
                      <a:r>
                        <a:rPr lang="en-US" sz="1100" dirty="0">
                          <a:solidFill>
                            <a:schemeClr val="dk1"/>
                          </a:solidFill>
                        </a:rPr>
                        <a:t> to make sure stuff was done, helped create specific JS and core </a:t>
                      </a:r>
                      <a:r>
                        <a:rPr lang="en-US" sz="1100" dirty="0" err="1">
                          <a:solidFill>
                            <a:schemeClr val="dk1"/>
                          </a:solidFill>
                        </a:rPr>
                        <a:t>functionalites</a:t>
                      </a:r>
                      <a:r>
                        <a:rPr lang="en-US" sz="1100" dirty="0">
                          <a:solidFill>
                            <a:schemeClr val="dk1"/>
                          </a:solidFill>
                        </a:rPr>
                        <a:t>, helped through </a:t>
                      </a:r>
                      <a:r>
                        <a:rPr lang="en-US" sz="1100">
                          <a:solidFill>
                            <a:schemeClr val="dk1"/>
                          </a:solidFill>
                        </a:rPr>
                        <a:t>with design and testing.</a:t>
                      </a:r>
                      <a:endParaRPr sz="1100" dirty="0">
                        <a:solidFill>
                          <a:schemeClr val="dk1"/>
                        </a:solidFill>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ctrTitle"/>
          </p:nvPr>
        </p:nvSpPr>
        <p:spPr>
          <a:xfrm>
            <a:off x="0" y="0"/>
            <a:ext cx="9144000" cy="6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20"/>
              <a:t>Project Overview</a:t>
            </a:r>
            <a:endParaRPr sz="3020"/>
          </a:p>
        </p:txBody>
      </p:sp>
      <p:sp>
        <p:nvSpPr>
          <p:cNvPr id="67" name="Google Shape;67;p15"/>
          <p:cNvSpPr txBox="1"/>
          <p:nvPr/>
        </p:nvSpPr>
        <p:spPr>
          <a:xfrm>
            <a:off x="724975" y="1007000"/>
            <a:ext cx="7539000" cy="347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Purpose:</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To create a web-based grocery shopping application, called BasketBuddy. Shopping for groceries can often be time consuming and convenient, but BasketBuddy does all of the shopping for you.</a:t>
            </a:r>
            <a:endParaRPr sz="1800">
              <a:solidFill>
                <a:schemeClr val="dk1"/>
              </a:solidFill>
            </a:endParaRPr>
          </a:p>
          <a:p>
            <a:pPr marL="0" lvl="0" indent="0" algn="l" rtl="0">
              <a:spcBef>
                <a:spcPts val="0"/>
              </a:spcBef>
              <a:spcAft>
                <a:spcPts val="0"/>
              </a:spcAft>
              <a:buNone/>
            </a:pPr>
            <a:endParaRPr sz="1800">
              <a:solidFill>
                <a:schemeClr val="dk1"/>
              </a:solidFill>
            </a:endParaRPr>
          </a:p>
          <a:p>
            <a:pPr marL="0" lvl="0" indent="0" algn="l" rtl="0">
              <a:spcBef>
                <a:spcPts val="0"/>
              </a:spcBef>
              <a:spcAft>
                <a:spcPts val="0"/>
              </a:spcAft>
              <a:buNone/>
            </a:pPr>
            <a:r>
              <a:rPr lang="en" sz="1800">
                <a:solidFill>
                  <a:schemeClr val="dk1"/>
                </a:solidFill>
              </a:rPr>
              <a:t>Goal:</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To develop a simple, yet reliable medium for users to shop for groceries online, putting time back in the hands of the shopper.</a:t>
            </a:r>
            <a:endParaRPr sz="18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ctrTitle"/>
          </p:nvPr>
        </p:nvSpPr>
        <p:spPr>
          <a:xfrm>
            <a:off x="0" y="0"/>
            <a:ext cx="9144000" cy="6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20"/>
              <a:t>Core Functional Requirements</a:t>
            </a:r>
            <a:endParaRPr sz="3020"/>
          </a:p>
        </p:txBody>
      </p:sp>
      <p:sp>
        <p:nvSpPr>
          <p:cNvPr id="73" name="Google Shape;73;p16"/>
          <p:cNvSpPr txBox="1"/>
          <p:nvPr/>
        </p:nvSpPr>
        <p:spPr>
          <a:xfrm>
            <a:off x="164225" y="624050"/>
            <a:ext cx="8786100" cy="3859200"/>
          </a:xfrm>
          <a:prstGeom prst="rect">
            <a:avLst/>
          </a:prstGeom>
          <a:noFill/>
          <a:ln>
            <a:noFill/>
          </a:ln>
        </p:spPr>
        <p:txBody>
          <a:bodyPr spcFirstLastPara="1" wrap="square" lIns="91425" tIns="91425" rIns="91425" bIns="91425" anchor="t" anchorCtr="0">
            <a:noAutofit/>
          </a:bodyPr>
          <a:lstStyle/>
          <a:p>
            <a:pPr marL="457200" lvl="0" indent="-323850" algn="l" rtl="0">
              <a:spcBef>
                <a:spcPts val="0"/>
              </a:spcBef>
              <a:spcAft>
                <a:spcPts val="0"/>
              </a:spcAft>
              <a:buClr>
                <a:schemeClr val="dk1"/>
              </a:buClr>
              <a:buSzPts val="1500"/>
              <a:buAutoNum type="arabicPeriod"/>
            </a:pPr>
            <a:r>
              <a:rPr lang="en" sz="1500">
                <a:solidFill>
                  <a:schemeClr val="dk1"/>
                </a:solidFill>
              </a:rPr>
              <a:t>The system must allow users to create an account by entering their name, email, and billing information.</a:t>
            </a:r>
            <a:endParaRPr sz="1500">
              <a:solidFill>
                <a:schemeClr val="dk1"/>
              </a:solidFill>
            </a:endParaRPr>
          </a:p>
          <a:p>
            <a:pPr marL="457200" lvl="0" indent="-323850" algn="l" rtl="0">
              <a:spcBef>
                <a:spcPts val="0"/>
              </a:spcBef>
              <a:spcAft>
                <a:spcPts val="0"/>
              </a:spcAft>
              <a:buClr>
                <a:schemeClr val="dk1"/>
              </a:buClr>
              <a:buSzPts val="1500"/>
              <a:buAutoNum type="arabicPeriod"/>
            </a:pPr>
            <a:r>
              <a:rPr lang="en" sz="1500">
                <a:solidFill>
                  <a:schemeClr val="dk1"/>
                </a:solidFill>
              </a:rPr>
              <a:t>The system must display a product catalog showing grocery items with names, prices, and images. </a:t>
            </a:r>
            <a:endParaRPr sz="1500">
              <a:solidFill>
                <a:schemeClr val="dk1"/>
              </a:solidFill>
            </a:endParaRPr>
          </a:p>
          <a:p>
            <a:pPr marL="457200" lvl="0" indent="-323850" algn="l" rtl="0">
              <a:spcBef>
                <a:spcPts val="0"/>
              </a:spcBef>
              <a:spcAft>
                <a:spcPts val="0"/>
              </a:spcAft>
              <a:buClr>
                <a:schemeClr val="dk1"/>
              </a:buClr>
              <a:buSzPts val="1500"/>
              <a:buAutoNum type="arabicPeriod"/>
            </a:pPr>
            <a:r>
              <a:rPr lang="en" sz="1500">
                <a:solidFill>
                  <a:schemeClr val="dk1"/>
                </a:solidFill>
              </a:rPr>
              <a:t>The system must allow users to add, remove, and update quantities of products in their shopping cart. </a:t>
            </a:r>
            <a:endParaRPr sz="1500">
              <a:solidFill>
                <a:schemeClr val="dk1"/>
              </a:solidFill>
            </a:endParaRPr>
          </a:p>
          <a:p>
            <a:pPr marL="457200" lvl="0" indent="-323850" algn="l" rtl="0">
              <a:spcBef>
                <a:spcPts val="0"/>
              </a:spcBef>
              <a:spcAft>
                <a:spcPts val="0"/>
              </a:spcAft>
              <a:buClr>
                <a:schemeClr val="dk1"/>
              </a:buClr>
              <a:buSzPts val="1500"/>
              <a:buAutoNum type="arabicPeriod"/>
            </a:pPr>
            <a:r>
              <a:rPr lang="en" sz="1500">
                <a:solidFill>
                  <a:schemeClr val="dk1"/>
                </a:solidFill>
              </a:rPr>
              <a:t>The system must calculate subtotal, total price, and discounts if applied in the shopping cart automatically. </a:t>
            </a:r>
            <a:endParaRPr sz="1500">
              <a:solidFill>
                <a:schemeClr val="dk1"/>
              </a:solidFill>
            </a:endParaRPr>
          </a:p>
          <a:p>
            <a:pPr marL="457200" lvl="0" indent="-323850" algn="l" rtl="0">
              <a:spcBef>
                <a:spcPts val="0"/>
              </a:spcBef>
              <a:spcAft>
                <a:spcPts val="0"/>
              </a:spcAft>
              <a:buClr>
                <a:schemeClr val="dk1"/>
              </a:buClr>
              <a:buSzPts val="1500"/>
              <a:buAutoNum type="arabicPeriod"/>
            </a:pPr>
            <a:r>
              <a:rPr lang="en" sz="1500">
                <a:solidFill>
                  <a:schemeClr val="dk1"/>
                </a:solidFill>
              </a:rPr>
              <a:t>The system must allow users to enter coupon codes and apply the corresponding discount to the order total. </a:t>
            </a:r>
            <a:endParaRPr sz="1500">
              <a:solidFill>
                <a:schemeClr val="dk1"/>
              </a:solidFill>
            </a:endParaRPr>
          </a:p>
          <a:p>
            <a:pPr marL="457200" lvl="0" indent="-323850" algn="l" rtl="0">
              <a:spcBef>
                <a:spcPts val="0"/>
              </a:spcBef>
              <a:spcAft>
                <a:spcPts val="0"/>
              </a:spcAft>
              <a:buClr>
                <a:schemeClr val="dk1"/>
              </a:buClr>
              <a:buSzPts val="1500"/>
              <a:buAutoNum type="arabicPeriod"/>
            </a:pPr>
            <a:r>
              <a:rPr lang="en" sz="1500">
                <a:solidFill>
                  <a:schemeClr val="dk1"/>
                </a:solidFill>
              </a:rPr>
              <a:t>The system must award users reward points at the rate of one point per $10 spent on groceries. </a:t>
            </a:r>
            <a:endParaRPr sz="1500">
              <a:solidFill>
                <a:schemeClr val="dk1"/>
              </a:solidFill>
            </a:endParaRPr>
          </a:p>
          <a:p>
            <a:pPr marL="457200" lvl="0" indent="-323850" algn="l" rtl="0">
              <a:spcBef>
                <a:spcPts val="0"/>
              </a:spcBef>
              <a:spcAft>
                <a:spcPts val="0"/>
              </a:spcAft>
              <a:buClr>
                <a:schemeClr val="dk1"/>
              </a:buClr>
              <a:buSzPts val="1500"/>
              <a:buAutoNum type="arabicPeriod"/>
            </a:pPr>
            <a:r>
              <a:rPr lang="en" sz="1500">
                <a:solidFill>
                  <a:schemeClr val="dk1"/>
                </a:solidFill>
              </a:rPr>
              <a:t>The system must update and display the reward points tracker on the home page after each successful checkout when logged in. </a:t>
            </a:r>
            <a:endParaRPr sz="1500">
              <a:solidFill>
                <a:schemeClr val="dk1"/>
              </a:solidFill>
            </a:endParaRPr>
          </a:p>
          <a:p>
            <a:pPr marL="457200" lvl="0" indent="-323850" algn="l" rtl="0">
              <a:spcBef>
                <a:spcPts val="0"/>
              </a:spcBef>
              <a:spcAft>
                <a:spcPts val="0"/>
              </a:spcAft>
              <a:buClr>
                <a:schemeClr val="dk1"/>
              </a:buClr>
              <a:buSzPts val="1500"/>
              <a:buAutoNum type="arabicPeriod"/>
            </a:pPr>
            <a:r>
              <a:rPr lang="en" sz="1500">
                <a:solidFill>
                  <a:schemeClr val="dk1"/>
                </a:solidFill>
              </a:rPr>
              <a:t>Users must be able to sort and filter items while looking through the catalog of goods. </a:t>
            </a:r>
            <a:endParaRPr sz="1500">
              <a:solidFill>
                <a:schemeClr val="dk1"/>
              </a:solidFill>
            </a:endParaRPr>
          </a:p>
          <a:p>
            <a:pPr marL="457200" lvl="0" indent="-323850" algn="l" rtl="0">
              <a:spcBef>
                <a:spcPts val="0"/>
              </a:spcBef>
              <a:spcAft>
                <a:spcPts val="0"/>
              </a:spcAft>
              <a:buClr>
                <a:schemeClr val="dk1"/>
              </a:buClr>
              <a:buSzPts val="1500"/>
              <a:buAutoNum type="arabicPeriod"/>
            </a:pPr>
            <a:r>
              <a:rPr lang="en" sz="1500">
                <a:solidFill>
                  <a:schemeClr val="dk1"/>
                </a:solidFill>
              </a:rPr>
              <a:t>Users must be able to create, manage, or delete lists. </a:t>
            </a:r>
            <a:endParaRPr sz="1500">
              <a:solidFill>
                <a:schemeClr val="dk1"/>
              </a:solidFill>
            </a:endParaRPr>
          </a:p>
          <a:p>
            <a:pPr marL="457200" lvl="0" indent="-323850" algn="l" rtl="0">
              <a:spcBef>
                <a:spcPts val="0"/>
              </a:spcBef>
              <a:spcAft>
                <a:spcPts val="0"/>
              </a:spcAft>
              <a:buClr>
                <a:schemeClr val="dk1"/>
              </a:buClr>
              <a:buSzPts val="1500"/>
              <a:buAutoNum type="arabicPeriod"/>
            </a:pPr>
            <a:r>
              <a:rPr lang="en" sz="1500">
                <a:solidFill>
                  <a:schemeClr val="dk1"/>
                </a:solidFill>
              </a:rPr>
              <a:t>Users must be able to see past orders after they checkout. </a:t>
            </a:r>
            <a:endParaRPr sz="1500">
              <a:solidFill>
                <a:schemeClr val="dk1"/>
              </a:solidFill>
            </a:endParaRPr>
          </a:p>
          <a:p>
            <a:pPr marL="457200" lvl="0" indent="-323850" algn="l" rtl="0">
              <a:spcBef>
                <a:spcPts val="0"/>
              </a:spcBef>
              <a:spcAft>
                <a:spcPts val="0"/>
              </a:spcAft>
              <a:buClr>
                <a:schemeClr val="dk1"/>
              </a:buClr>
              <a:buSzPts val="1500"/>
              <a:buAutoNum type="arabicPeriod"/>
            </a:pPr>
            <a:r>
              <a:rPr lang="en" sz="1500">
                <a:solidFill>
                  <a:schemeClr val="dk1"/>
                </a:solidFill>
              </a:rPr>
              <a:t>Users must be able to edit their profile and delete their account.</a:t>
            </a:r>
            <a:endParaRPr sz="15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ctrTitle"/>
          </p:nvPr>
        </p:nvSpPr>
        <p:spPr>
          <a:xfrm>
            <a:off x="0" y="0"/>
            <a:ext cx="9144000" cy="6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20"/>
              <a:t>Core Non-Functional Requirements</a:t>
            </a:r>
            <a:endParaRPr sz="3020"/>
          </a:p>
        </p:txBody>
      </p:sp>
      <p:sp>
        <p:nvSpPr>
          <p:cNvPr id="79" name="Google Shape;79;p17"/>
          <p:cNvSpPr txBox="1"/>
          <p:nvPr/>
        </p:nvSpPr>
        <p:spPr>
          <a:xfrm>
            <a:off x="240625" y="1116875"/>
            <a:ext cx="8753100" cy="32352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AutoNum type="arabicPeriod"/>
            </a:pPr>
            <a:r>
              <a:rPr lang="en" sz="1800">
                <a:solidFill>
                  <a:schemeClr val="dk1"/>
                </a:solidFill>
              </a:rPr>
              <a:t>All pages must load within two seconds on a standard internet connection.</a:t>
            </a:r>
            <a:endParaRPr sz="1800">
              <a:solidFill>
                <a:schemeClr val="dk1"/>
              </a:solidFill>
            </a:endParaRPr>
          </a:p>
          <a:p>
            <a:pPr marL="457200" lvl="0" indent="0" algn="l" rtl="0">
              <a:spcBef>
                <a:spcPts val="0"/>
              </a:spcBef>
              <a:spcAft>
                <a:spcPts val="0"/>
              </a:spcAft>
              <a:buNone/>
            </a:pPr>
            <a:endParaRPr sz="1800">
              <a:solidFill>
                <a:schemeClr val="dk1"/>
              </a:solidFill>
            </a:endParaRPr>
          </a:p>
          <a:p>
            <a:pPr marL="457200" lvl="0" indent="-342900" algn="l" rtl="0">
              <a:spcBef>
                <a:spcPts val="0"/>
              </a:spcBef>
              <a:spcAft>
                <a:spcPts val="0"/>
              </a:spcAft>
              <a:buClr>
                <a:schemeClr val="dk1"/>
              </a:buClr>
              <a:buSzPts val="1800"/>
              <a:buAutoNum type="arabicPeriod"/>
            </a:pPr>
            <a:r>
              <a:rPr lang="en" sz="1800">
                <a:solidFill>
                  <a:schemeClr val="dk1"/>
                </a:solidFill>
              </a:rPr>
              <a:t>When the catalog is loaded, sorting and filtering must be completed in under two seconds after the user requests it. </a:t>
            </a:r>
            <a:endParaRPr sz="1800">
              <a:solidFill>
                <a:schemeClr val="dk1"/>
              </a:solidFill>
            </a:endParaRPr>
          </a:p>
          <a:p>
            <a:pPr marL="457200" lvl="0" indent="0" algn="l" rtl="0">
              <a:spcBef>
                <a:spcPts val="0"/>
              </a:spcBef>
              <a:spcAft>
                <a:spcPts val="0"/>
              </a:spcAft>
              <a:buNone/>
            </a:pPr>
            <a:endParaRPr sz="1800">
              <a:solidFill>
                <a:schemeClr val="dk1"/>
              </a:solidFill>
            </a:endParaRPr>
          </a:p>
          <a:p>
            <a:pPr marL="457200" lvl="0" indent="-342900" algn="l" rtl="0">
              <a:spcBef>
                <a:spcPts val="0"/>
              </a:spcBef>
              <a:spcAft>
                <a:spcPts val="0"/>
              </a:spcAft>
              <a:buClr>
                <a:schemeClr val="dk1"/>
              </a:buClr>
              <a:buSzPts val="1800"/>
              <a:buAutoNum type="arabicPeriod"/>
            </a:pPr>
            <a:r>
              <a:rPr lang="en" sz="1800">
                <a:solidFill>
                  <a:schemeClr val="dk1"/>
                </a:solidFill>
              </a:rPr>
              <a:t>When a user interacts with any button or menu, responses must occur within one second of the request. </a:t>
            </a:r>
            <a:endParaRPr sz="1800">
              <a:solidFill>
                <a:schemeClr val="dk1"/>
              </a:solidFill>
            </a:endParaRPr>
          </a:p>
          <a:p>
            <a:pPr marL="457200" lvl="0" indent="0" algn="l" rtl="0">
              <a:spcBef>
                <a:spcPts val="0"/>
              </a:spcBef>
              <a:spcAft>
                <a:spcPts val="0"/>
              </a:spcAft>
              <a:buNone/>
            </a:pPr>
            <a:endParaRPr sz="1800">
              <a:solidFill>
                <a:schemeClr val="dk1"/>
              </a:solidFill>
            </a:endParaRPr>
          </a:p>
          <a:p>
            <a:pPr marL="457200" lvl="0" indent="-342900" algn="l" rtl="0">
              <a:spcBef>
                <a:spcPts val="0"/>
              </a:spcBef>
              <a:spcAft>
                <a:spcPts val="0"/>
              </a:spcAft>
              <a:buClr>
                <a:schemeClr val="dk1"/>
              </a:buClr>
              <a:buSzPts val="1800"/>
              <a:buAutoNum type="arabicPeriod"/>
            </a:pPr>
            <a:r>
              <a:rPr lang="en" sz="1800">
                <a:solidFill>
                  <a:schemeClr val="dk1"/>
                </a:solidFill>
              </a:rPr>
              <a:t>When the cart page loads, updating quantities or removing an item must refresh the total within one second without reloading the page</a:t>
            </a:r>
            <a:endParaRPr sz="18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ctrTitle"/>
          </p:nvPr>
        </p:nvSpPr>
        <p:spPr>
          <a:xfrm>
            <a:off x="0" y="0"/>
            <a:ext cx="9144000" cy="6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20"/>
              <a:t>Implementation</a:t>
            </a:r>
            <a:endParaRPr sz="3020"/>
          </a:p>
        </p:txBody>
      </p:sp>
      <p:sp>
        <p:nvSpPr>
          <p:cNvPr id="85" name="Google Shape;85;p18"/>
          <p:cNvSpPr txBox="1"/>
          <p:nvPr/>
        </p:nvSpPr>
        <p:spPr>
          <a:xfrm>
            <a:off x="410550" y="1067450"/>
            <a:ext cx="7882800" cy="34158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sz="1800">
                <a:solidFill>
                  <a:schemeClr val="dk1"/>
                </a:solidFill>
              </a:rPr>
              <a:t>The app is a web-based grocery shopping platform that simulates real-time cart management.</a:t>
            </a:r>
            <a:br>
              <a:rPr lang="en" sz="1800">
                <a:solidFill>
                  <a:schemeClr val="dk1"/>
                </a:solidFill>
              </a:rPr>
            </a:b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Built using HTML (w/ Bootstrap) and JavaScript to store information via local storage.</a:t>
            </a:r>
            <a:br>
              <a:rPr lang="en" sz="1800">
                <a:solidFill>
                  <a:schemeClr val="dk1"/>
                </a:solidFill>
              </a:rPr>
            </a:b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Core components include the home, account, product, catalog, cart, checkout, lists, and rewards page.</a:t>
            </a:r>
            <a:br>
              <a:rPr lang="en" sz="1800">
                <a:solidFill>
                  <a:schemeClr val="dk1"/>
                </a:solidFill>
              </a:rPr>
            </a:b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Designed with a focus on convenient navigation and overall responsiveness.</a:t>
            </a:r>
            <a:br>
              <a:rPr lang="en" sz="1800">
                <a:solidFill>
                  <a:schemeClr val="dk1"/>
                </a:solidFill>
              </a:rPr>
            </a:b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GitHub managed the version control and details our collaboration.</a:t>
            </a:r>
            <a:endParaRPr sz="1800">
              <a:solidFill>
                <a:schemeClr val="dk1"/>
              </a:solidFill>
            </a:endParaRPr>
          </a:p>
          <a:p>
            <a:pPr marL="0" lvl="0" indent="0" algn="l" rtl="0">
              <a:spcBef>
                <a:spcPts val="0"/>
              </a:spcBef>
              <a:spcAft>
                <a:spcPts val="0"/>
              </a:spcAft>
              <a:buNone/>
            </a:pPr>
            <a:endParaRPr sz="1800">
              <a:solidFill>
                <a:schemeClr val="accent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ctrTitle"/>
          </p:nvPr>
        </p:nvSpPr>
        <p:spPr>
          <a:xfrm>
            <a:off x="0" y="0"/>
            <a:ext cx="9144000" cy="6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20"/>
              <a:t>Peer Review Feedback</a:t>
            </a:r>
            <a:endParaRPr sz="3020"/>
          </a:p>
        </p:txBody>
      </p:sp>
      <p:sp>
        <p:nvSpPr>
          <p:cNvPr id="91" name="Google Shape;91;p19"/>
          <p:cNvSpPr txBox="1"/>
          <p:nvPr/>
        </p:nvSpPr>
        <p:spPr>
          <a:xfrm>
            <a:off x="410550" y="1067450"/>
            <a:ext cx="7882800" cy="34158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sz="1800">
                <a:solidFill>
                  <a:schemeClr val="dk1"/>
                </a:solidFill>
              </a:rPr>
              <a:t>The feedback received was overall highly positive. The feedback complimented the layout and functionality itself. However, two key security concerns were mentioned. First, the reliance on local storage for authentication can easily be spoofed. Also, the listing of the coupons array in JavaScript makes it simple for a user to modify it with inspect tools. Overall, we were recommended to move over to a client-server system to take advantage of the server-side authentication, which has hashing algorithms like Argon2. </a:t>
            </a:r>
            <a:endParaRPr sz="1800">
              <a:solidFill>
                <a:schemeClr val="dk1"/>
              </a:solidFill>
            </a:endParaRPr>
          </a:p>
          <a:p>
            <a:pPr marL="0" lvl="0" indent="0" algn="l" rtl="0">
              <a:spcBef>
                <a:spcPts val="0"/>
              </a:spcBef>
              <a:spcAft>
                <a:spcPts val="0"/>
              </a:spcAft>
              <a:buNone/>
            </a:pP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While these suggestions are critical for security, our group was forced to defer this implementation. For now, we have decided to continue with the current architecture to prioritize simplicity and to maintain our speed of development to ensure that we meet the project timeline.</a:t>
            </a:r>
            <a:endParaRPr sz="1800">
              <a:solidFill>
                <a:schemeClr val="accent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ctrTitle"/>
          </p:nvPr>
        </p:nvSpPr>
        <p:spPr>
          <a:xfrm>
            <a:off x="0" y="0"/>
            <a:ext cx="9144000" cy="6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20"/>
              <a:t>Testing Experiences</a:t>
            </a:r>
            <a:endParaRPr sz="3020"/>
          </a:p>
        </p:txBody>
      </p:sp>
      <p:sp>
        <p:nvSpPr>
          <p:cNvPr id="97" name="Google Shape;97;p20"/>
          <p:cNvSpPr txBox="1"/>
          <p:nvPr/>
        </p:nvSpPr>
        <p:spPr>
          <a:xfrm>
            <a:off x="302350" y="755275"/>
            <a:ext cx="8728500" cy="403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lt2"/>
              </a:solidFill>
            </a:endParaRPr>
          </a:p>
        </p:txBody>
      </p:sp>
      <p:sp>
        <p:nvSpPr>
          <p:cNvPr id="98" name="Google Shape;98;p20"/>
          <p:cNvSpPr txBox="1"/>
          <p:nvPr/>
        </p:nvSpPr>
        <p:spPr>
          <a:xfrm>
            <a:off x="226650" y="790900"/>
            <a:ext cx="8154000" cy="344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dk1"/>
                </a:solidFill>
              </a:rPr>
              <a:t>We turned our core requirements into test scenarios (create account, browse catalog, add/remove items, checkout, rewards, lists, and order history).</a:t>
            </a:r>
            <a:br>
              <a:rPr lang="en" sz="1700">
                <a:solidFill>
                  <a:schemeClr val="dk1"/>
                </a:solidFill>
              </a:rPr>
            </a:br>
            <a:endParaRPr sz="1700">
              <a:solidFill>
                <a:schemeClr val="dk1"/>
              </a:solidFill>
            </a:endParaRPr>
          </a:p>
          <a:p>
            <a:pPr marL="0" lvl="0" indent="0" algn="l" rtl="0">
              <a:spcBef>
                <a:spcPts val="0"/>
              </a:spcBef>
              <a:spcAft>
                <a:spcPts val="0"/>
              </a:spcAft>
              <a:buNone/>
            </a:pPr>
            <a:r>
              <a:rPr lang="en" sz="1700">
                <a:solidFill>
                  <a:schemeClr val="dk1"/>
                </a:solidFill>
              </a:rPr>
              <a:t>Most main tasks worked: users could sign up, add items to the cart, apply valid coupons, and see reward points after checkout.</a:t>
            </a:r>
            <a:br>
              <a:rPr lang="en" sz="1700">
                <a:solidFill>
                  <a:schemeClr val="dk1"/>
                </a:solidFill>
              </a:rPr>
            </a:br>
            <a:endParaRPr sz="1700">
              <a:solidFill>
                <a:schemeClr val="dk1"/>
              </a:solidFill>
            </a:endParaRPr>
          </a:p>
          <a:p>
            <a:pPr marL="0" lvl="0" indent="0" algn="l" rtl="0">
              <a:spcBef>
                <a:spcPts val="0"/>
              </a:spcBef>
              <a:spcAft>
                <a:spcPts val="0"/>
              </a:spcAft>
              <a:buNone/>
            </a:pPr>
            <a:r>
              <a:rPr lang="en" sz="1700">
                <a:solidFill>
                  <a:schemeClr val="dk1"/>
                </a:solidFill>
              </a:rPr>
              <a:t>Testing helped us discover bugs, such as:</a:t>
            </a:r>
            <a:endParaRPr sz="1700">
              <a:solidFill>
                <a:schemeClr val="dk1"/>
              </a:solidFill>
            </a:endParaRPr>
          </a:p>
          <a:p>
            <a:pPr marL="457200" lvl="0" indent="-336550" algn="l" rtl="0">
              <a:spcBef>
                <a:spcPts val="0"/>
              </a:spcBef>
              <a:spcAft>
                <a:spcPts val="0"/>
              </a:spcAft>
              <a:buClr>
                <a:schemeClr val="dk1"/>
              </a:buClr>
              <a:buSzPts val="1700"/>
              <a:buChar char="-"/>
            </a:pPr>
            <a:r>
              <a:rPr lang="en" sz="1700">
                <a:solidFill>
                  <a:schemeClr val="dk1"/>
                </a:solidFill>
              </a:rPr>
              <a:t>Cart totals not updating right away after quantity changes</a:t>
            </a:r>
            <a:endParaRPr sz="1700">
              <a:solidFill>
                <a:schemeClr val="dk1"/>
              </a:solidFill>
            </a:endParaRPr>
          </a:p>
          <a:p>
            <a:pPr marL="457200" lvl="0" indent="-336550" algn="l" rtl="0">
              <a:spcBef>
                <a:spcPts val="0"/>
              </a:spcBef>
              <a:spcAft>
                <a:spcPts val="0"/>
              </a:spcAft>
              <a:buClr>
                <a:schemeClr val="dk1"/>
              </a:buClr>
              <a:buSzPts val="1700"/>
              <a:buChar char="-"/>
            </a:pPr>
            <a:r>
              <a:rPr lang="en" sz="1700">
                <a:solidFill>
                  <a:schemeClr val="dk1"/>
                </a:solidFill>
              </a:rPr>
              <a:t>Rewards not refreshing until we updated the DOM</a:t>
            </a:r>
            <a:endParaRPr sz="1700">
              <a:solidFill>
                <a:schemeClr val="dk1"/>
              </a:solidFill>
            </a:endParaRPr>
          </a:p>
          <a:p>
            <a:pPr marL="457200" lvl="0" indent="-336550" algn="l" rtl="0">
              <a:spcBef>
                <a:spcPts val="0"/>
              </a:spcBef>
              <a:spcAft>
                <a:spcPts val="0"/>
              </a:spcAft>
              <a:buClr>
                <a:schemeClr val="dk1"/>
              </a:buClr>
              <a:buSzPts val="1700"/>
              <a:buChar char="-"/>
            </a:pPr>
            <a:r>
              <a:rPr lang="en" sz="1700">
                <a:solidFill>
                  <a:schemeClr val="dk1"/>
                </a:solidFill>
              </a:rPr>
              <a:t>Edge cases with coupon codes and empty fields</a:t>
            </a:r>
            <a:br>
              <a:rPr lang="en" sz="1700">
                <a:solidFill>
                  <a:schemeClr val="dk1"/>
                </a:solidFill>
              </a:rPr>
            </a:br>
            <a:endParaRPr sz="1700">
              <a:solidFill>
                <a:schemeClr val="dk1"/>
              </a:solidFill>
            </a:endParaRPr>
          </a:p>
          <a:p>
            <a:pPr marL="0" lvl="0" indent="0" algn="l" rtl="0">
              <a:lnSpc>
                <a:spcPct val="115000"/>
              </a:lnSpc>
              <a:spcBef>
                <a:spcPts val="0"/>
              </a:spcBef>
              <a:spcAft>
                <a:spcPts val="0"/>
              </a:spcAft>
              <a:buNone/>
            </a:pPr>
            <a:r>
              <a:rPr lang="en" sz="1700">
                <a:solidFill>
                  <a:schemeClr val="dk1"/>
                </a:solidFill>
              </a:rPr>
              <a:t>Our biggest takeaway from the project was that clicking through all pages and prompts to fully interact with the website was our best way of finding bugs.</a:t>
            </a:r>
            <a:endParaRPr sz="1700">
              <a:solidFill>
                <a:schemeClr val="dk1"/>
              </a:solidFill>
            </a:endParaRPr>
          </a:p>
          <a:p>
            <a:pPr marL="0" lvl="0" indent="0" algn="l" rtl="0">
              <a:spcBef>
                <a:spcPts val="0"/>
              </a:spcBef>
              <a:spcAft>
                <a:spcPts val="0"/>
              </a:spcAft>
              <a:buNone/>
            </a:pPr>
            <a:endParaRPr sz="23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ctrTitle"/>
          </p:nvPr>
        </p:nvSpPr>
        <p:spPr>
          <a:xfrm>
            <a:off x="0" y="0"/>
            <a:ext cx="9144000" cy="6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20"/>
              <a:t>Limitations &amp; Constraints</a:t>
            </a:r>
            <a:endParaRPr sz="3020"/>
          </a:p>
        </p:txBody>
      </p:sp>
      <p:sp>
        <p:nvSpPr>
          <p:cNvPr id="104" name="Google Shape;104;p21"/>
          <p:cNvSpPr txBox="1"/>
          <p:nvPr/>
        </p:nvSpPr>
        <p:spPr>
          <a:xfrm>
            <a:off x="495000" y="847350"/>
            <a:ext cx="8154000" cy="34488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AutoNum type="arabicPeriod"/>
            </a:pPr>
            <a:r>
              <a:rPr lang="en" sz="1800">
                <a:solidFill>
                  <a:schemeClr val="dk1"/>
                </a:solidFill>
              </a:rPr>
              <a:t>Project Timeline:</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The project timeline was the most significant limitation for our development. Implementing a database to support account creation and authentication would require a much greater deadline. Not to mention, making BasketBuddy compatible with local grocery stores and handling payments would take even longer.</a:t>
            </a:r>
            <a:endParaRPr sz="1800">
              <a:solidFill>
                <a:schemeClr val="dk1"/>
              </a:solidFill>
            </a:endParaRPr>
          </a:p>
          <a:p>
            <a:pPr marL="457200" lvl="0" indent="0" algn="l" rtl="0">
              <a:spcBef>
                <a:spcPts val="0"/>
              </a:spcBef>
              <a:spcAft>
                <a:spcPts val="0"/>
              </a:spcAft>
              <a:buNone/>
            </a:pPr>
            <a:endParaRPr sz="1800">
              <a:solidFill>
                <a:schemeClr val="dk1"/>
              </a:solidFill>
            </a:endParaRPr>
          </a:p>
          <a:p>
            <a:pPr marL="457200" lvl="0" indent="-342900" algn="l" rtl="0">
              <a:spcBef>
                <a:spcPts val="0"/>
              </a:spcBef>
              <a:spcAft>
                <a:spcPts val="0"/>
              </a:spcAft>
              <a:buClr>
                <a:schemeClr val="dk1"/>
              </a:buClr>
              <a:buSzPts val="1800"/>
              <a:buAutoNum type="arabicPeriod"/>
            </a:pPr>
            <a:r>
              <a:rPr lang="en" sz="1800">
                <a:solidFill>
                  <a:schemeClr val="dk1"/>
                </a:solidFill>
              </a:rPr>
              <a:t>Communication &amp; Meetings:</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Although we overall communicated well as a group, it often was still difficult to organize all five members to meet. Jobs, responsibilities, and other classes all stood in the way of our availability.</a:t>
            </a:r>
            <a:endParaRPr sz="1800">
              <a:solidFill>
                <a:schemeClr val="dk1"/>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1189</Words>
  <Application>Microsoft Office PowerPoint</Application>
  <PresentationFormat>On-screen Show (16:9)</PresentationFormat>
  <Paragraphs>89</Paragraphs>
  <Slides>12</Slides>
  <Notes>12</Notes>
  <HiddenSlides>0</HiddenSlides>
  <MMClips>1</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12</vt:i4>
      </vt:variant>
    </vt:vector>
  </HeadingPairs>
  <TitlesOfParts>
    <vt:vector size="14" baseType="lpstr">
      <vt:lpstr>Arial</vt:lpstr>
      <vt:lpstr>Simple Dark</vt:lpstr>
      <vt:lpstr> BasketBuddy</vt:lpstr>
      <vt:lpstr>Team Members - The Core 4</vt:lpstr>
      <vt:lpstr>Project Overview</vt:lpstr>
      <vt:lpstr>Core Functional Requirements</vt:lpstr>
      <vt:lpstr>Core Non-Functional Requirements</vt:lpstr>
      <vt:lpstr>Implementation</vt:lpstr>
      <vt:lpstr>Peer Review Feedback</vt:lpstr>
      <vt:lpstr>Testing Experiences</vt:lpstr>
      <vt:lpstr>Limitations &amp; Constraints</vt:lpstr>
      <vt:lpstr>Demo Video</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Tyler Niemo</dc:creator>
  <cp:lastModifiedBy>Tyler Niemo</cp:lastModifiedBy>
  <cp:revision>2</cp:revision>
  <dcterms:modified xsi:type="dcterms:W3CDTF">2025-11-17T19:27:42Z</dcterms:modified>
</cp:coreProperties>
</file>